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57" r:id="rId3"/>
    <p:sldId id="258" r:id="rId4"/>
    <p:sldId id="267" r:id="rId5"/>
    <p:sldId id="266" r:id="rId6"/>
    <p:sldId id="268" r:id="rId7"/>
    <p:sldId id="259" r:id="rId8"/>
    <p:sldId id="260" r:id="rId9"/>
    <p:sldId id="261" r:id="rId10"/>
    <p:sldId id="262" r:id="rId11"/>
    <p:sldId id="263" r:id="rId12"/>
    <p:sldId id="264" r:id="rId13"/>
    <p:sldId id="269" r:id="rId14"/>
    <p:sldId id="270" r:id="rId15"/>
  </p:sldIdLst>
  <p:sldSz cx="9144000" cy="6858000" type="screen4x3"/>
  <p:notesSz cx="7045325" cy="9345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4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2974" cy="467281"/>
          </a:xfrm>
          <a:prstGeom prst="rect">
            <a:avLst/>
          </a:prstGeom>
        </p:spPr>
        <p:txBody>
          <a:bodyPr vert="horz" lIns="93662" tIns="46831" rIns="93662" bIns="4683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0721" y="0"/>
            <a:ext cx="3052974" cy="467281"/>
          </a:xfrm>
          <a:prstGeom prst="rect">
            <a:avLst/>
          </a:prstGeom>
        </p:spPr>
        <p:txBody>
          <a:bodyPr vert="horz" lIns="93662" tIns="46831" rIns="93662" bIns="46831" rtlCol="0"/>
          <a:lstStyle>
            <a:lvl1pPr algn="r">
              <a:defRPr sz="1200"/>
            </a:lvl1pPr>
          </a:lstStyle>
          <a:p>
            <a:fld id="{6EE05BD7-4C7E-4976-9A7E-4C306E4FA9EB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76710"/>
            <a:ext cx="3052974" cy="467281"/>
          </a:xfrm>
          <a:prstGeom prst="rect">
            <a:avLst/>
          </a:prstGeom>
        </p:spPr>
        <p:txBody>
          <a:bodyPr vert="horz" lIns="93662" tIns="46831" rIns="93662" bIns="4683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0721" y="8876710"/>
            <a:ext cx="3052974" cy="467281"/>
          </a:xfrm>
          <a:prstGeom prst="rect">
            <a:avLst/>
          </a:prstGeom>
        </p:spPr>
        <p:txBody>
          <a:bodyPr vert="horz" lIns="93662" tIns="46831" rIns="93662" bIns="46831" rtlCol="0" anchor="b"/>
          <a:lstStyle>
            <a:lvl1pPr algn="r">
              <a:defRPr sz="1200"/>
            </a:lvl1pPr>
          </a:lstStyle>
          <a:p>
            <a:fld id="{CC3049B7-5102-4C80-87ED-CBFB464558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8857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8B455-F751-4EE6-A7B7-7470BD0BFD5B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02EA-72A2-498B-8C44-F1112435D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8B455-F751-4EE6-A7B7-7470BD0BFD5B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02EA-72A2-498B-8C44-F1112435D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8B455-F751-4EE6-A7B7-7470BD0BFD5B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02EA-72A2-498B-8C44-F1112435D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8B455-F751-4EE6-A7B7-7470BD0BFD5B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02EA-72A2-498B-8C44-F1112435D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8B455-F751-4EE6-A7B7-7470BD0BFD5B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02EA-72A2-498B-8C44-F1112435D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8B455-F751-4EE6-A7B7-7470BD0BFD5B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02EA-72A2-498B-8C44-F1112435D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8B455-F751-4EE6-A7B7-7470BD0BFD5B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02EA-72A2-498B-8C44-F1112435D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8B455-F751-4EE6-A7B7-7470BD0BFD5B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02EA-72A2-498B-8C44-F1112435D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8B455-F751-4EE6-A7B7-7470BD0BFD5B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02EA-72A2-498B-8C44-F1112435D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8B455-F751-4EE6-A7B7-7470BD0BFD5B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02EA-72A2-498B-8C44-F1112435D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8B455-F751-4EE6-A7B7-7470BD0BFD5B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02EA-72A2-498B-8C44-F1112435D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8B455-F751-4EE6-A7B7-7470BD0BFD5B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C02EA-72A2-498B-8C44-F1112435D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Exponential Functions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Objective: You will be able to identify an exponential function and the transformations that it has undergone.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img.sparknotes.com/figures/3/393a0f9064f0cef5c349ab5966e8842d/xy-graph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133600"/>
            <a:ext cx="3526583" cy="3581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Example #4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2362200"/>
            <a:ext cx="3876808" cy="3410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733800" y="1371600"/>
            <a:ext cx="1676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y = 2</a:t>
            </a:r>
            <a:r>
              <a:rPr lang="en-US" sz="3000" baseline="30000" dirty="0" smtClean="0">
                <a:solidFill>
                  <a:schemeClr val="bg1"/>
                </a:solidFill>
              </a:rPr>
              <a:t>-x</a:t>
            </a:r>
            <a:endParaRPr lang="en-US" sz="300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990600" y="1752600"/>
          <a:ext cx="2362200" cy="43433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1100"/>
                <a:gridCol w="1181100"/>
              </a:tblGrid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x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y</a:t>
                      </a:r>
                      <a:endParaRPr lang="en-US" sz="3000" dirty="0"/>
                    </a:p>
                  </a:txBody>
                  <a:tcPr/>
                </a:tc>
              </a:tr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0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/>
                    </a:p>
                  </a:txBody>
                  <a:tcPr/>
                </a:tc>
              </a:tr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1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/>
                    </a:p>
                  </a:txBody>
                  <a:tcPr/>
                </a:tc>
              </a:tr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2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/>
                    </a:p>
                  </a:txBody>
                  <a:tcPr/>
                </a:tc>
              </a:tr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3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/>
                    </a:p>
                  </a:txBody>
                  <a:tcPr/>
                </a:tc>
              </a:tr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-1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-2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Let’s Transform!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1295400"/>
            <a:ext cx="464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Original function: 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1981200"/>
            <a:ext cx="464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Move to the left 3 units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3124200"/>
            <a:ext cx="464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Move up 10 units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4343400"/>
            <a:ext cx="464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Reflect over the x-axis 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486400"/>
            <a:ext cx="464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Final function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81400" y="1143000"/>
            <a:ext cx="1246188" cy="762000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Let’s Transform…again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1295400"/>
            <a:ext cx="464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Original function: 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1981200"/>
            <a:ext cx="464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Move to the right 5units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3124200"/>
            <a:ext cx="464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Reflect over the y-axis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4343400"/>
            <a:ext cx="464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Stretch vertically 2 units 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486400"/>
            <a:ext cx="464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Final function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33800" y="1371600"/>
            <a:ext cx="1438275" cy="447675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05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43000"/>
                <a:gridCol w="7086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a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b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c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d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x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 </a:t>
                      </a:r>
                      <a:endParaRPr lang="en-US" sz="4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y = a ∙ b</a:t>
            </a:r>
            <a:r>
              <a:rPr lang="en-US" sz="4000" baseline="30000" dirty="0" smtClean="0"/>
              <a:t>(x-d)</a:t>
            </a:r>
            <a:r>
              <a:rPr lang="en-US" sz="4000" dirty="0" smtClean="0"/>
              <a:t> + c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Transformations Involving Exponential Functions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229600" cy="56184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752600"/>
                <a:gridCol w="4800600"/>
              </a:tblGrid>
              <a:tr h="592667">
                <a:tc>
                  <a:txBody>
                    <a:bodyPr/>
                    <a:lstStyle/>
                    <a:p>
                      <a:r>
                        <a:rPr lang="en-US" dirty="0" smtClean="0"/>
                        <a:t>Transformation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Equation</a:t>
                      </a:r>
                    </a:p>
                    <a:p>
                      <a:r>
                        <a:rPr lang="en-US" dirty="0" smtClean="0"/>
                        <a:t>g(x)</a:t>
                      </a:r>
                      <a:r>
                        <a:rPr lang="en-US" baseline="0" dirty="0" smtClean="0"/>
                        <a:t> = </a:t>
                      </a:r>
                      <a:r>
                        <a:rPr lang="en-US" baseline="0" dirty="0" err="1" smtClean="0"/>
                        <a:t>b</a:t>
                      </a:r>
                      <a:r>
                        <a:rPr lang="en-US" baseline="30000" dirty="0" err="1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592667">
                <a:tc>
                  <a:txBody>
                    <a:bodyPr/>
                    <a:lstStyle/>
                    <a:p>
                      <a:r>
                        <a:rPr lang="en-US" dirty="0" smtClean="0"/>
                        <a:t>Horizontal</a:t>
                      </a:r>
                      <a:r>
                        <a:rPr lang="en-US" baseline="0" dirty="0" smtClean="0"/>
                        <a:t> Translation 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2667">
                <a:tc>
                  <a:txBody>
                    <a:bodyPr/>
                    <a:lstStyle/>
                    <a:p>
                      <a:r>
                        <a:rPr lang="en-US" dirty="0" smtClean="0"/>
                        <a:t>Horizontal</a:t>
                      </a:r>
                      <a:r>
                        <a:rPr lang="en-US" baseline="0" dirty="0" smtClean="0"/>
                        <a:t> Translation 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2667">
                <a:tc>
                  <a:txBody>
                    <a:bodyPr/>
                    <a:lstStyle/>
                    <a:p>
                      <a:r>
                        <a:rPr lang="en-US" dirty="0" smtClean="0"/>
                        <a:t>Vertical</a:t>
                      </a:r>
                      <a:r>
                        <a:rPr lang="en-US" baseline="0" dirty="0" smtClean="0"/>
                        <a:t> Translation 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2667">
                <a:tc>
                  <a:txBody>
                    <a:bodyPr/>
                    <a:lstStyle/>
                    <a:p>
                      <a:r>
                        <a:rPr lang="en-US" dirty="0" smtClean="0"/>
                        <a:t>Vertical</a:t>
                      </a:r>
                      <a:r>
                        <a:rPr lang="en-US" baseline="0" dirty="0" smtClean="0"/>
                        <a:t> Translation 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2667">
                <a:tc>
                  <a:txBody>
                    <a:bodyPr/>
                    <a:lstStyle/>
                    <a:p>
                      <a:r>
                        <a:rPr lang="en-US" dirty="0" smtClean="0"/>
                        <a:t>Reflect</a:t>
                      </a:r>
                      <a:r>
                        <a:rPr lang="en-US" baseline="0" dirty="0" smtClean="0"/>
                        <a:t> y-axis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2667">
                <a:tc>
                  <a:txBody>
                    <a:bodyPr/>
                    <a:lstStyle/>
                    <a:p>
                      <a:r>
                        <a:rPr lang="en-US" dirty="0" smtClean="0"/>
                        <a:t>Reflect x-axis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2667">
                <a:tc>
                  <a:txBody>
                    <a:bodyPr/>
                    <a:lstStyle/>
                    <a:p>
                      <a:r>
                        <a:rPr lang="en-US" dirty="0" smtClean="0"/>
                        <a:t>Vertical</a:t>
                      </a:r>
                      <a:r>
                        <a:rPr lang="en-US" baseline="0" dirty="0" smtClean="0"/>
                        <a:t> Stretch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2667">
                <a:tc>
                  <a:txBody>
                    <a:bodyPr/>
                    <a:lstStyle/>
                    <a:p>
                      <a:r>
                        <a:rPr lang="en-US" dirty="0" smtClean="0"/>
                        <a:t>Vertical</a:t>
                      </a:r>
                      <a:r>
                        <a:rPr lang="en-US" baseline="0" dirty="0" smtClean="0"/>
                        <a:t> Shrink/ Compress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960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Exponential Function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is a linear function? Example?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What is a quadratic function?  Example?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What is an exponential function?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Exponential Function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An exponential function is a function f such that f(x) = </a:t>
            </a:r>
            <a:r>
              <a:rPr lang="en-US" dirty="0" err="1" smtClean="0">
                <a:solidFill>
                  <a:schemeClr val="bg1"/>
                </a:solidFill>
              </a:rPr>
              <a:t>b</a:t>
            </a:r>
            <a:r>
              <a:rPr lang="en-US" baseline="30000" dirty="0" err="1" smtClean="0">
                <a:solidFill>
                  <a:schemeClr val="bg1"/>
                </a:solidFill>
              </a:rPr>
              <a:t>x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such that the base b &gt; 0 and b≠1.  x is any real number.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Examples:</a:t>
            </a:r>
          </a:p>
          <a:p>
            <a:pPr lvl="1">
              <a:buNone/>
            </a:pPr>
            <a:r>
              <a:rPr lang="es-ES" dirty="0">
                <a:solidFill>
                  <a:schemeClr val="bg1"/>
                </a:solidFill>
              </a:rPr>
              <a:t>f(x) = </a:t>
            </a:r>
            <a:r>
              <a:rPr lang="es-ES" dirty="0" smtClean="0">
                <a:solidFill>
                  <a:schemeClr val="bg1"/>
                </a:solidFill>
              </a:rPr>
              <a:t>2</a:t>
            </a:r>
            <a:r>
              <a:rPr lang="es-ES" baseline="30000" dirty="0">
                <a:solidFill>
                  <a:schemeClr val="bg1"/>
                </a:solidFill>
              </a:rPr>
              <a:t>x</a:t>
            </a:r>
            <a:endParaRPr lang="es-ES" dirty="0" smtClean="0">
              <a:solidFill>
                <a:schemeClr val="bg1"/>
              </a:solidFill>
            </a:endParaRPr>
          </a:p>
          <a:p>
            <a:pPr lvl="1">
              <a:buNone/>
            </a:pPr>
            <a:r>
              <a:rPr lang="es-ES" dirty="0" smtClean="0">
                <a:solidFill>
                  <a:schemeClr val="bg1"/>
                </a:solidFill>
              </a:rPr>
              <a:t>g(x</a:t>
            </a:r>
            <a:r>
              <a:rPr lang="es-ES" dirty="0">
                <a:solidFill>
                  <a:schemeClr val="bg1"/>
                </a:solidFill>
              </a:rPr>
              <a:t>) = </a:t>
            </a:r>
            <a:r>
              <a:rPr lang="es-ES" dirty="0" smtClean="0">
                <a:solidFill>
                  <a:schemeClr val="bg1"/>
                </a:solidFill>
              </a:rPr>
              <a:t>3</a:t>
            </a:r>
            <a:r>
              <a:rPr lang="es-ES" baseline="30000" dirty="0" smtClean="0">
                <a:solidFill>
                  <a:schemeClr val="bg1"/>
                </a:solidFill>
              </a:rPr>
              <a:t>x</a:t>
            </a:r>
            <a:endParaRPr lang="es-ES" dirty="0">
              <a:solidFill>
                <a:schemeClr val="bg1"/>
              </a:solidFill>
            </a:endParaRPr>
          </a:p>
          <a:p>
            <a:pPr lvl="1">
              <a:buNone/>
            </a:pPr>
            <a:r>
              <a:rPr lang="es-ES" dirty="0" smtClean="0">
                <a:solidFill>
                  <a:schemeClr val="bg1"/>
                </a:solidFill>
              </a:rPr>
              <a:t>y </a:t>
            </a:r>
            <a:r>
              <a:rPr lang="es-ES" dirty="0">
                <a:solidFill>
                  <a:schemeClr val="bg1"/>
                </a:solidFill>
              </a:rPr>
              <a:t>= (</a:t>
            </a:r>
            <a:r>
              <a:rPr lang="es-ES" dirty="0" smtClean="0">
                <a:solidFill>
                  <a:schemeClr val="bg1"/>
                </a:solidFill>
              </a:rPr>
              <a:t>1/2)</a:t>
            </a:r>
            <a:r>
              <a:rPr lang="es-ES" baseline="30000" dirty="0" smtClean="0">
                <a:solidFill>
                  <a:schemeClr val="bg1"/>
                </a:solidFill>
              </a:rPr>
              <a:t>x</a:t>
            </a:r>
            <a:endParaRPr lang="es-ES" dirty="0" smtClean="0">
              <a:solidFill>
                <a:schemeClr val="bg1"/>
              </a:solidFill>
            </a:endParaRPr>
          </a:p>
          <a:p>
            <a:pPr lvl="1">
              <a:buNone/>
            </a:pP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>
                <a:solidFill>
                  <a:schemeClr val="bg1"/>
                </a:solidFill>
              </a:rPr>
              <a:t>y = (</a:t>
            </a:r>
            <a:r>
              <a:rPr lang="es-ES" dirty="0" smtClean="0">
                <a:solidFill>
                  <a:schemeClr val="bg1"/>
                </a:solidFill>
              </a:rPr>
              <a:t>0.1)</a:t>
            </a:r>
            <a:r>
              <a:rPr lang="es-ES" baseline="30000" dirty="0" smtClean="0">
                <a:solidFill>
                  <a:schemeClr val="bg1"/>
                </a:solidFill>
              </a:rPr>
              <a:t>x</a:t>
            </a:r>
            <a:endParaRPr lang="en-US" baseline="30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05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43000"/>
                <a:gridCol w="7086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a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f(x)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c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d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x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aseline="0" dirty="0" smtClean="0"/>
                        <a:t> </a:t>
                      </a:r>
                      <a:r>
                        <a:rPr lang="en-US" sz="4000" dirty="0" smtClean="0"/>
                        <a:t> </a:t>
                      </a:r>
                      <a:endParaRPr lang="en-US" sz="4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457200" y="492195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y = a ∙ f(x-d) + c</a:t>
            </a:r>
            <a:endParaRPr lang="en-US" sz="4000" dirty="0"/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457200" y="6019800"/>
            <a:ext cx="8229600" cy="707886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Reflect over x-axis y = -1∙ f(x)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533400" y="5257800"/>
            <a:ext cx="8229600" cy="707886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Reflect over y-</a:t>
            </a:r>
            <a:r>
              <a:rPr lang="en-US" sz="4000" noProof="0" dirty="0" smtClean="0">
                <a:latin typeface="+mj-lt"/>
                <a:ea typeface="+mj-ea"/>
                <a:cs typeface="+mj-cs"/>
              </a:rPr>
              <a:t>axis: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 = f(-x)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0" y="1676400"/>
            <a:ext cx="548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Vertical stretch/compress</a:t>
            </a:r>
            <a:endParaRPr 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2286000" y="2286000"/>
            <a:ext cx="548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function “y”</a:t>
            </a:r>
            <a:endParaRPr lang="en-US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0" y="3048000"/>
            <a:ext cx="548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Vertical translation</a:t>
            </a:r>
            <a:endParaRPr lang="en-US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2971800" y="3733800"/>
            <a:ext cx="548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Horizontal translation</a:t>
            </a:r>
            <a:endParaRPr lang="en-US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2514600" y="4419600"/>
            <a:ext cx="548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Variable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05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43000"/>
                <a:gridCol w="7086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a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b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c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d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x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 </a:t>
                      </a:r>
                      <a:endParaRPr lang="en-US" sz="4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y = a ∙ b</a:t>
            </a:r>
            <a:r>
              <a:rPr lang="en-US" sz="4000" baseline="30000" dirty="0" smtClean="0"/>
              <a:t>(x-d)</a:t>
            </a:r>
            <a:r>
              <a:rPr lang="en-US" sz="4000" dirty="0" smtClean="0"/>
              <a:t> + c</a:t>
            </a:r>
            <a:endParaRPr lang="en-US" sz="4000" dirty="0"/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533400" y="5257800"/>
            <a:ext cx="8229600" cy="707886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Reflect over y-</a:t>
            </a:r>
            <a:r>
              <a:rPr lang="en-US" sz="4000" noProof="0" dirty="0" smtClean="0">
                <a:latin typeface="+mj-lt"/>
                <a:ea typeface="+mj-ea"/>
                <a:cs typeface="+mj-cs"/>
              </a:rPr>
              <a:t>axis: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 = b</a:t>
            </a:r>
            <a:r>
              <a:rPr kumimoji="0" lang="en-US" sz="40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(-x)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457200" y="6019800"/>
            <a:ext cx="8229600" cy="707886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Reflect over x-axis y = -1∙</a:t>
            </a:r>
            <a:r>
              <a:rPr lang="en-US" sz="4000" dirty="0" smtClean="0"/>
              <a:t> </a:t>
            </a:r>
            <a:r>
              <a:rPr lang="en-US" sz="4000" dirty="0" err="1" smtClean="0"/>
              <a:t>b</a:t>
            </a:r>
            <a:r>
              <a:rPr lang="en-US" sz="4000" baseline="30000" dirty="0" err="1" smtClean="0"/>
              <a:t>x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0" y="1676400"/>
            <a:ext cx="548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Vertical stretch/compress</a:t>
            </a:r>
            <a:endParaRPr 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3048000"/>
            <a:ext cx="548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Vertical translation</a:t>
            </a:r>
            <a:endParaRPr lang="en-US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2971800" y="3733800"/>
            <a:ext cx="548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Horizontal translation</a:t>
            </a:r>
            <a:endParaRPr lang="en-US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2362200"/>
            <a:ext cx="548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Base</a:t>
            </a:r>
            <a:endParaRPr lang="en-US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4038600" y="4343400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Exponent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Transformations Involving Exponential Functions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229600" cy="56184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752600"/>
                <a:gridCol w="4800600"/>
              </a:tblGrid>
              <a:tr h="592667">
                <a:tc>
                  <a:txBody>
                    <a:bodyPr/>
                    <a:lstStyle/>
                    <a:p>
                      <a:r>
                        <a:rPr lang="en-US" dirty="0" smtClean="0"/>
                        <a:t>Transformation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Equation</a:t>
                      </a:r>
                    </a:p>
                    <a:p>
                      <a:r>
                        <a:rPr lang="en-US" dirty="0" smtClean="0"/>
                        <a:t>g(x)</a:t>
                      </a:r>
                      <a:r>
                        <a:rPr lang="en-US" baseline="0" dirty="0" smtClean="0"/>
                        <a:t> = </a:t>
                      </a:r>
                      <a:r>
                        <a:rPr lang="en-US" baseline="0" dirty="0" err="1" smtClean="0"/>
                        <a:t>b</a:t>
                      </a:r>
                      <a:r>
                        <a:rPr lang="en-US" baseline="30000" dirty="0" err="1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592667">
                <a:tc>
                  <a:txBody>
                    <a:bodyPr/>
                    <a:lstStyle/>
                    <a:p>
                      <a:r>
                        <a:rPr lang="en-US" dirty="0" smtClean="0"/>
                        <a:t>Horizontal</a:t>
                      </a:r>
                      <a:r>
                        <a:rPr lang="en-US" baseline="0" dirty="0" smtClean="0"/>
                        <a:t> Translation 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2667">
                <a:tc>
                  <a:txBody>
                    <a:bodyPr/>
                    <a:lstStyle/>
                    <a:p>
                      <a:r>
                        <a:rPr lang="en-US" dirty="0" smtClean="0"/>
                        <a:t>Horizontal</a:t>
                      </a:r>
                      <a:r>
                        <a:rPr lang="en-US" baseline="0" dirty="0" smtClean="0"/>
                        <a:t> Translation 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2667">
                <a:tc>
                  <a:txBody>
                    <a:bodyPr/>
                    <a:lstStyle/>
                    <a:p>
                      <a:r>
                        <a:rPr lang="en-US" dirty="0" smtClean="0"/>
                        <a:t>Vertical</a:t>
                      </a:r>
                      <a:r>
                        <a:rPr lang="en-US" baseline="0" dirty="0" smtClean="0"/>
                        <a:t> Translation 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2667">
                <a:tc>
                  <a:txBody>
                    <a:bodyPr/>
                    <a:lstStyle/>
                    <a:p>
                      <a:r>
                        <a:rPr lang="en-US" dirty="0" smtClean="0"/>
                        <a:t>Vertical</a:t>
                      </a:r>
                      <a:r>
                        <a:rPr lang="en-US" baseline="0" dirty="0" smtClean="0"/>
                        <a:t> Translation 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2667">
                <a:tc>
                  <a:txBody>
                    <a:bodyPr/>
                    <a:lstStyle/>
                    <a:p>
                      <a:r>
                        <a:rPr lang="en-US" dirty="0" smtClean="0"/>
                        <a:t>Reflect</a:t>
                      </a:r>
                      <a:r>
                        <a:rPr lang="en-US" baseline="0" dirty="0" smtClean="0"/>
                        <a:t> y-axis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2667">
                <a:tc>
                  <a:txBody>
                    <a:bodyPr/>
                    <a:lstStyle/>
                    <a:p>
                      <a:r>
                        <a:rPr lang="en-US" dirty="0" smtClean="0"/>
                        <a:t>Reflect x-axis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2667">
                <a:tc>
                  <a:txBody>
                    <a:bodyPr/>
                    <a:lstStyle/>
                    <a:p>
                      <a:r>
                        <a:rPr lang="en-US" dirty="0" smtClean="0"/>
                        <a:t>Vertical</a:t>
                      </a:r>
                      <a:r>
                        <a:rPr lang="en-US" baseline="0" dirty="0" smtClean="0"/>
                        <a:t> Stretch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2667">
                <a:tc>
                  <a:txBody>
                    <a:bodyPr/>
                    <a:lstStyle/>
                    <a:p>
                      <a:r>
                        <a:rPr lang="en-US" dirty="0" smtClean="0"/>
                        <a:t>Vertical</a:t>
                      </a:r>
                      <a:r>
                        <a:rPr lang="en-US" baseline="0" dirty="0" smtClean="0"/>
                        <a:t> Shrink/ Compress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g.sparknotes.com/figures/3/393a0f9064f0cef5c349ab5966e8842d/xy-graph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133600"/>
            <a:ext cx="3526583" cy="3581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Example #1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2209800"/>
            <a:ext cx="3843337" cy="3381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90600" y="1752600"/>
          <a:ext cx="2362200" cy="43433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1100"/>
                <a:gridCol w="1181100"/>
              </a:tblGrid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x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y</a:t>
                      </a:r>
                      <a:endParaRPr lang="en-US" sz="3000" dirty="0"/>
                    </a:p>
                  </a:txBody>
                  <a:tcPr/>
                </a:tc>
              </a:tr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0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/>
                    </a:p>
                  </a:txBody>
                  <a:tcPr/>
                </a:tc>
              </a:tr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1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/>
                    </a:p>
                  </a:txBody>
                  <a:tcPr/>
                </a:tc>
              </a:tr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2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/>
                    </a:p>
                  </a:txBody>
                  <a:tcPr/>
                </a:tc>
              </a:tr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3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/>
                    </a:p>
                  </a:txBody>
                  <a:tcPr/>
                </a:tc>
              </a:tr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-1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-2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334000" y="1371600"/>
            <a:ext cx="121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y = 2</a:t>
            </a:r>
            <a:r>
              <a:rPr lang="en-US" sz="3000" baseline="30000" dirty="0" smtClean="0">
                <a:solidFill>
                  <a:schemeClr val="bg1"/>
                </a:solidFill>
              </a:rPr>
              <a:t>x</a:t>
            </a:r>
            <a:endParaRPr lang="en-US" sz="3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img.sparknotes.com/figures/3/393a0f9064f0cef5c349ab5966e8842d/xy-graph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133600"/>
            <a:ext cx="3526583" cy="3581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Example #2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2202540"/>
            <a:ext cx="3819199" cy="336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733800" y="1371600"/>
            <a:ext cx="1676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y = 1 + 2</a:t>
            </a:r>
            <a:r>
              <a:rPr lang="en-US" sz="3000" baseline="30000" dirty="0" smtClean="0">
                <a:solidFill>
                  <a:schemeClr val="bg1"/>
                </a:solidFill>
              </a:rPr>
              <a:t>x</a:t>
            </a:r>
            <a:endParaRPr lang="en-US" sz="300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990600" y="1752600"/>
          <a:ext cx="2362200" cy="43433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1100"/>
                <a:gridCol w="1181100"/>
              </a:tblGrid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x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y</a:t>
                      </a:r>
                      <a:endParaRPr lang="en-US" sz="3000" dirty="0"/>
                    </a:p>
                  </a:txBody>
                  <a:tcPr/>
                </a:tc>
              </a:tr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0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/>
                    </a:p>
                  </a:txBody>
                  <a:tcPr/>
                </a:tc>
              </a:tr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1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/>
                    </a:p>
                  </a:txBody>
                  <a:tcPr/>
                </a:tc>
              </a:tr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2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/>
                    </a:p>
                  </a:txBody>
                  <a:tcPr/>
                </a:tc>
              </a:tr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3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/>
                    </a:p>
                  </a:txBody>
                  <a:tcPr/>
                </a:tc>
              </a:tr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-1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-2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img.sparknotes.com/figures/3/393a0f9064f0cef5c349ab5966e8842d/xy-graph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133600"/>
            <a:ext cx="3526583" cy="3581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Example #3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209800"/>
            <a:ext cx="3842524" cy="3380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733800" y="1371600"/>
            <a:ext cx="1676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y = 2</a:t>
            </a:r>
            <a:r>
              <a:rPr lang="en-US" sz="3000" baseline="30000" dirty="0" smtClean="0">
                <a:solidFill>
                  <a:schemeClr val="bg1"/>
                </a:solidFill>
              </a:rPr>
              <a:t>(x-3)</a:t>
            </a:r>
            <a:endParaRPr lang="en-US" sz="3000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990600" y="1752600"/>
          <a:ext cx="2362200" cy="43433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1100"/>
                <a:gridCol w="1181100"/>
              </a:tblGrid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x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y</a:t>
                      </a:r>
                      <a:endParaRPr lang="en-US" sz="3000" dirty="0"/>
                    </a:p>
                  </a:txBody>
                  <a:tcPr/>
                </a:tc>
              </a:tr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0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/>
                    </a:p>
                  </a:txBody>
                  <a:tcPr/>
                </a:tc>
              </a:tr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1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/>
                    </a:p>
                  </a:txBody>
                  <a:tcPr/>
                </a:tc>
              </a:tr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2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/>
                    </a:p>
                  </a:txBody>
                  <a:tcPr/>
                </a:tc>
              </a:tr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3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/>
                    </a:p>
                  </a:txBody>
                  <a:tcPr/>
                </a:tc>
              </a:tr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-1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20485">
                <a:tc>
                  <a:txBody>
                    <a:bodyPr/>
                    <a:lstStyle/>
                    <a:p>
                      <a:pPr algn="ctr"/>
                      <a:r>
                        <a:rPr lang="en-US" sz="3000" dirty="0" smtClean="0"/>
                        <a:t>-2</a:t>
                      </a:r>
                      <a:endParaRPr lang="en-US" sz="3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374</Words>
  <Application>Microsoft Office PowerPoint</Application>
  <PresentationFormat>On-screen Show (4:3)</PresentationFormat>
  <Paragraphs>130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Exponential Functions</vt:lpstr>
      <vt:lpstr>Exponential Function</vt:lpstr>
      <vt:lpstr>Exponential Function</vt:lpstr>
      <vt:lpstr>y = a ∙ f(x-d) + c</vt:lpstr>
      <vt:lpstr>y = a ∙ b(x-d) + c</vt:lpstr>
      <vt:lpstr>Transformations Involving Exponential Functions</vt:lpstr>
      <vt:lpstr>Example #1</vt:lpstr>
      <vt:lpstr>Example #2</vt:lpstr>
      <vt:lpstr>Example #3</vt:lpstr>
      <vt:lpstr>Example #4</vt:lpstr>
      <vt:lpstr>Let’s Transform!</vt:lpstr>
      <vt:lpstr>Let’s Transform…again</vt:lpstr>
      <vt:lpstr>y = a ∙ b(x-d) + c</vt:lpstr>
      <vt:lpstr>Transformations Involving Exponential Functions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Exponential Functions</dc:title>
  <dc:creator>Karen</dc:creator>
  <cp:lastModifiedBy>test</cp:lastModifiedBy>
  <cp:revision>31</cp:revision>
  <dcterms:created xsi:type="dcterms:W3CDTF">2012-01-25T02:09:32Z</dcterms:created>
  <dcterms:modified xsi:type="dcterms:W3CDTF">2014-01-27T15:52:27Z</dcterms:modified>
</cp:coreProperties>
</file>